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y="6858000" cx="12192000"/>
  <p:notesSz cx="6858000" cy="9144000"/>
  <p:embeddedFontLst>
    <p:embeddedFont>
      <p:font typeface="Poppins"/>
      <p:regular r:id="rId20"/>
      <p:bold r:id="rId21"/>
      <p:italic r:id="rId22"/>
      <p:boldItalic r:id="rId23"/>
    </p:embeddedFont>
    <p:embeddedFont>
      <p:font typeface="Noto Serif Devanagari"/>
      <p:regular r:id="rId24"/>
      <p:bold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4FA4DF8-6690-45D7-8FCA-ED232846F6CA}">
  <a:tblStyle styleId="{94FA4DF8-6690-45D7-8FCA-ED232846F6CA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fill>
          <a:solidFill>
            <a:srgbClr val="CFD7E7"/>
          </a:solidFill>
        </a:fill>
      </a:tcStyle>
    </a:band1H>
    <a:band2H>
      <a:tcTxStyle/>
    </a:band2H>
    <a:band1V>
      <a:tcTxStyle/>
      <a:tcStyle>
        <a:fill>
          <a:solidFill>
            <a:srgbClr val="CFD7E7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oppins-regular.fntdata"/><Relationship Id="rId22" Type="http://schemas.openxmlformats.org/officeDocument/2006/relationships/font" Target="fonts/Poppins-italic.fntdata"/><Relationship Id="rId21" Type="http://schemas.openxmlformats.org/officeDocument/2006/relationships/font" Target="fonts/Poppins-bold.fntdata"/><Relationship Id="rId24" Type="http://schemas.openxmlformats.org/officeDocument/2006/relationships/font" Target="fonts/NotoSerifDevanagari-regular.fntdata"/><Relationship Id="rId23" Type="http://schemas.openxmlformats.org/officeDocument/2006/relationships/font" Target="fonts/Poppins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5" Type="http://schemas.openxmlformats.org/officeDocument/2006/relationships/font" Target="fonts/NotoSerifDevanagari-bold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3ad5a1e24bc_1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7" name="Google Shape;237;g3ad5a1e24bc_1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1.png"/><Relationship Id="rId4" Type="http://schemas.openxmlformats.org/officeDocument/2006/relationships/image" Target="../media/image9.png"/><Relationship Id="rId5" Type="http://schemas.openxmlformats.org/officeDocument/2006/relationships/image" Target="../media/image8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5.png"/><Relationship Id="rId5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1.png"/><Relationship Id="rId4" Type="http://schemas.openxmlformats.org/officeDocument/2006/relationships/image" Target="../media/image9.png"/><Relationship Id="rId5" Type="http://schemas.openxmlformats.org/officeDocument/2006/relationships/image" Target="../media/image8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png"/><Relationship Id="rId4" Type="http://schemas.openxmlformats.org/officeDocument/2006/relationships/image" Target="../media/image10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3DD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/>
        </p:nvSpPr>
        <p:spPr>
          <a:xfrm>
            <a:off x="1405413" y="2061269"/>
            <a:ext cx="9381172" cy="1584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800" u="none" cap="none" strike="noStrike">
                <a:solidFill>
                  <a:srgbClr val="3E2723"/>
                </a:solidFill>
                <a:latin typeface="Noto Serif Devanagari"/>
                <a:ea typeface="Noto Serif Devanagari"/>
                <a:cs typeface="Noto Serif Devanagari"/>
                <a:sym typeface="Noto Serif Devanagari"/>
              </a:rPr>
              <a:t>राज्य की उत्पत्ति का सामाजिक समझौता सिद्धांत</a:t>
            </a:r>
            <a:endParaRPr/>
          </a:p>
        </p:txBody>
      </p:sp>
      <p:sp>
        <p:nvSpPr>
          <p:cNvPr id="85" name="Google Shape;85;p13"/>
          <p:cNvSpPr txBox="1"/>
          <p:nvPr/>
        </p:nvSpPr>
        <p:spPr>
          <a:xfrm>
            <a:off x="3429000" y="4103191"/>
            <a:ext cx="5334000" cy="4266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995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100" u="none" cap="none" strike="noStrike">
                <a:solidFill>
                  <a:srgbClr val="6D4C41"/>
                </a:solidFill>
                <a:latin typeface="Poppins"/>
                <a:ea typeface="Poppins"/>
                <a:cs typeface="Poppins"/>
                <a:sym typeface="Poppins"/>
              </a:rPr>
              <a:t>एक राजनीतिक विश्लेषण | हॉब्स, लॉक और रूसो</a:t>
            </a:r>
            <a:endParaRPr/>
          </a:p>
        </p:txBody>
      </p:sp>
      <p:sp>
        <p:nvSpPr>
          <p:cNvPr id="86" name="Google Shape;86;p13"/>
          <p:cNvSpPr txBox="1"/>
          <p:nvPr/>
        </p:nvSpPr>
        <p:spPr>
          <a:xfrm>
            <a:off x="8763000" y="4603500"/>
            <a:ext cx="2658000" cy="9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Presented by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Dr. Bharti Soni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3"/>
          <p:cNvSpPr txBox="1"/>
          <p:nvPr/>
        </p:nvSpPr>
        <p:spPr>
          <a:xfrm>
            <a:off x="8572500" y="6358500"/>
            <a:ext cx="36450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3"/>
          <p:cNvSpPr txBox="1"/>
          <p:nvPr/>
        </p:nvSpPr>
        <p:spPr>
          <a:xfrm>
            <a:off x="6628500" y="5670000"/>
            <a:ext cx="5589000" cy="63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Department of Political Science</a:t>
            </a:r>
            <a:endParaRPr sz="11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3DD"/>
        </a:solidFill>
      </p:bgPr>
    </p:bg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2"/>
          <p:cNvSpPr txBox="1"/>
          <p:nvPr/>
        </p:nvSpPr>
        <p:spPr>
          <a:xfrm>
            <a:off x="476250" y="476250"/>
            <a:ext cx="11715750" cy="613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2C1810"/>
                </a:solidFill>
                <a:latin typeface="Noto Serif Devanagari"/>
                <a:ea typeface="Noto Serif Devanagari"/>
                <a:cs typeface="Noto Serif Devanagari"/>
                <a:sym typeface="Noto Serif Devanagari"/>
              </a:rPr>
              <a:t>विचारकों का तुलनात्मक अध्ययन</a:t>
            </a:r>
            <a:endParaRPr/>
          </a:p>
        </p:txBody>
      </p:sp>
      <p:sp>
        <p:nvSpPr>
          <p:cNvPr id="194" name="Google Shape;194;p22"/>
          <p:cNvSpPr/>
          <p:nvPr/>
        </p:nvSpPr>
        <p:spPr>
          <a:xfrm>
            <a:off x="476250" y="1213395"/>
            <a:ext cx="11239500" cy="19050"/>
          </a:xfrm>
          <a:prstGeom prst="rect">
            <a:avLst/>
          </a:prstGeom>
          <a:solidFill>
            <a:srgbClr val="D4C5B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95" name="Google Shape;195;p22"/>
          <p:cNvGraphicFramePr/>
          <p:nvPr/>
        </p:nvGraphicFramePr>
        <p:xfrm>
          <a:off x="476250" y="237261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{94FA4DF8-6690-45D7-8FCA-ED232846F6CA}</a:tableStyleId>
              </a:tblPr>
              <a:tblGrid>
                <a:gridCol w="2247900"/>
                <a:gridCol w="3046800"/>
                <a:gridCol w="2622950"/>
                <a:gridCol w="3321850"/>
              </a:tblGrid>
              <a:tr h="573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500" u="none" cap="none" strike="noStrike">
                          <a:solidFill>
                            <a:srgbClr val="FFFFFF"/>
                          </a:solidFill>
                          <a:latin typeface="Noto Serif Devanagari"/>
                          <a:ea typeface="Noto Serif Devanagari"/>
                          <a:cs typeface="Noto Serif Devanagari"/>
                          <a:sym typeface="Noto Serif Devanagari"/>
                        </a:rPr>
                        <a:t>विषय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D403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500" u="none" cap="none" strike="noStrike">
                          <a:solidFill>
                            <a:srgbClr val="FFFFFF"/>
                          </a:solidFill>
                          <a:latin typeface="Noto Serif Devanagari"/>
                          <a:ea typeface="Noto Serif Devanagari"/>
                          <a:cs typeface="Noto Serif Devanagari"/>
                          <a:sym typeface="Noto Serif Devanagari"/>
                        </a:rPr>
                        <a:t>हॉब्स (Hobbes)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D403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500" u="none" cap="none" strike="noStrike">
                          <a:solidFill>
                            <a:srgbClr val="FFFFFF"/>
                          </a:solidFill>
                          <a:latin typeface="Noto Serif Devanagari"/>
                          <a:ea typeface="Noto Serif Devanagari"/>
                          <a:cs typeface="Noto Serif Devanagari"/>
                          <a:sym typeface="Noto Serif Devanagari"/>
                        </a:rPr>
                        <a:t>लॉक (Locke)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D403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500" u="none" cap="none" strike="noStrike">
                          <a:solidFill>
                            <a:srgbClr val="FFFFFF"/>
                          </a:solidFill>
                          <a:latin typeface="Noto Serif Devanagari"/>
                          <a:ea typeface="Noto Serif Devanagari"/>
                          <a:cs typeface="Noto Serif Devanagari"/>
                          <a:sym typeface="Noto Serif Devanagari"/>
                        </a:rPr>
                        <a:t>रूसो (Rousseau)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D4037"/>
                    </a:solidFill>
                  </a:tcPr>
                </a:tc>
              </a:tr>
              <a:tr h="573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350" u="none" cap="none" strike="noStrike">
                          <a:solidFill>
                            <a:srgbClr val="4A3B32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मानव स्वभाव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350" u="none" cap="none" strike="noStrike">
                          <a:solidFill>
                            <a:srgbClr val="4A3B32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स्वार्थी, क्रूर, हिंसक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350" u="none" cap="none" strike="noStrike">
                          <a:solidFill>
                            <a:srgbClr val="4A3B32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सहयोगी, शांतिप्रिय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350" u="none" cap="none" strike="noStrike">
                          <a:solidFill>
                            <a:srgbClr val="4A3B32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अच्छा, लेकिन समाज ने बिगाड़ा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73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350" u="none" cap="none" strike="noStrike">
                          <a:solidFill>
                            <a:srgbClr val="4A3B32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प्राकृतिक अवस्था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350" u="none" cap="none" strike="noStrike">
                          <a:solidFill>
                            <a:srgbClr val="4A3B32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निरंतर युद्ध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350" u="none" cap="none" strike="noStrike">
                          <a:solidFill>
                            <a:srgbClr val="4A3B32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शांति, लेकिन असुरक्षित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350" u="none" cap="none" strike="noStrike">
                          <a:solidFill>
                            <a:srgbClr val="4A3B32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स्वर्णिम (सुखी)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73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350" u="none" cap="none" strike="noStrike">
                          <a:solidFill>
                            <a:srgbClr val="4A3B32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संप्रभुता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350" u="none" cap="none" strike="noStrike">
                          <a:solidFill>
                            <a:srgbClr val="4A3B32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निरंकुश (Absolute)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350" u="none" cap="none" strike="noStrike">
                          <a:solidFill>
                            <a:srgbClr val="4A3B32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सीमित (Limited)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350" u="none" cap="none" strike="noStrike">
                          <a:solidFill>
                            <a:srgbClr val="4A3B32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लोकप्रिय (Popular)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73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350" u="none" cap="none" strike="noStrike">
                          <a:solidFill>
                            <a:srgbClr val="4A3B32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विद्रोह का अधिकार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350" u="none" cap="none" strike="noStrike">
                          <a:solidFill>
                            <a:srgbClr val="4A3B32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नहीं (आत्मरक्षा को छोड़कर)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350" u="none" cap="none" strike="noStrike">
                          <a:solidFill>
                            <a:srgbClr val="4A3B32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हाँ (यदि अधिकार छिनें)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350" u="none" cap="none" strike="noStrike">
                          <a:solidFill>
                            <a:srgbClr val="4A3B32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लागू नहीं (स्वयं का शासन)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96" name="Google Shape;196;p22"/>
          <p:cNvSpPr/>
          <p:nvPr/>
        </p:nvSpPr>
        <p:spPr>
          <a:xfrm>
            <a:off x="476250" y="2958405"/>
            <a:ext cx="2247900" cy="9525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22"/>
          <p:cNvSpPr/>
          <p:nvPr/>
        </p:nvSpPr>
        <p:spPr>
          <a:xfrm>
            <a:off x="2724150" y="2958405"/>
            <a:ext cx="3046809" cy="9525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22"/>
          <p:cNvSpPr/>
          <p:nvPr/>
        </p:nvSpPr>
        <p:spPr>
          <a:xfrm>
            <a:off x="5770959" y="2958405"/>
            <a:ext cx="2622946" cy="9525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22"/>
          <p:cNvSpPr/>
          <p:nvPr/>
        </p:nvSpPr>
        <p:spPr>
          <a:xfrm>
            <a:off x="8393906" y="2958405"/>
            <a:ext cx="3321843" cy="9525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22"/>
          <p:cNvSpPr/>
          <p:nvPr/>
        </p:nvSpPr>
        <p:spPr>
          <a:xfrm>
            <a:off x="476250" y="3527970"/>
            <a:ext cx="2247900" cy="9525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22"/>
          <p:cNvSpPr/>
          <p:nvPr/>
        </p:nvSpPr>
        <p:spPr>
          <a:xfrm>
            <a:off x="2724150" y="3527970"/>
            <a:ext cx="3046809" cy="9525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22"/>
          <p:cNvSpPr/>
          <p:nvPr/>
        </p:nvSpPr>
        <p:spPr>
          <a:xfrm>
            <a:off x="5770959" y="3527970"/>
            <a:ext cx="2622946" cy="9525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22"/>
          <p:cNvSpPr/>
          <p:nvPr/>
        </p:nvSpPr>
        <p:spPr>
          <a:xfrm>
            <a:off x="8393906" y="3527970"/>
            <a:ext cx="3321843" cy="9525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22"/>
          <p:cNvSpPr/>
          <p:nvPr/>
        </p:nvSpPr>
        <p:spPr>
          <a:xfrm>
            <a:off x="476250" y="4097535"/>
            <a:ext cx="2247900" cy="9525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22"/>
          <p:cNvSpPr/>
          <p:nvPr/>
        </p:nvSpPr>
        <p:spPr>
          <a:xfrm>
            <a:off x="2724150" y="4097535"/>
            <a:ext cx="3046809" cy="9525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22"/>
          <p:cNvSpPr/>
          <p:nvPr/>
        </p:nvSpPr>
        <p:spPr>
          <a:xfrm>
            <a:off x="5770959" y="4097535"/>
            <a:ext cx="2622946" cy="9525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22"/>
          <p:cNvSpPr/>
          <p:nvPr/>
        </p:nvSpPr>
        <p:spPr>
          <a:xfrm>
            <a:off x="8393906" y="4097535"/>
            <a:ext cx="3321843" cy="9525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22"/>
          <p:cNvSpPr/>
          <p:nvPr/>
        </p:nvSpPr>
        <p:spPr>
          <a:xfrm>
            <a:off x="476250" y="4667101"/>
            <a:ext cx="2247900" cy="9525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22"/>
          <p:cNvSpPr/>
          <p:nvPr/>
        </p:nvSpPr>
        <p:spPr>
          <a:xfrm>
            <a:off x="2724150" y="4667101"/>
            <a:ext cx="3046809" cy="9525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22"/>
          <p:cNvSpPr/>
          <p:nvPr/>
        </p:nvSpPr>
        <p:spPr>
          <a:xfrm>
            <a:off x="5770959" y="4667101"/>
            <a:ext cx="2622946" cy="9525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22"/>
          <p:cNvSpPr/>
          <p:nvPr/>
        </p:nvSpPr>
        <p:spPr>
          <a:xfrm>
            <a:off x="8393906" y="4667101"/>
            <a:ext cx="3321843" cy="9525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3DD"/>
        </a:solidFill>
      </p:bgPr>
    </p:bg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216" name="Google Shape;216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6250" y="2182117"/>
            <a:ext cx="3555950" cy="324981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17" name="Google Shape;217;p2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317950" y="2182117"/>
            <a:ext cx="3555950" cy="324981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18" name="Google Shape;218;p2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159650" y="2182117"/>
            <a:ext cx="3555950" cy="3249810"/>
          </a:xfrm>
          <a:prstGeom prst="rect">
            <a:avLst/>
          </a:prstGeom>
          <a:noFill/>
          <a:ln>
            <a:noFill/>
          </a:ln>
        </p:spPr>
      </p:pic>
      <p:sp>
        <p:nvSpPr>
          <p:cNvPr id="219" name="Google Shape;219;p23"/>
          <p:cNvSpPr txBox="1"/>
          <p:nvPr/>
        </p:nvSpPr>
        <p:spPr>
          <a:xfrm>
            <a:off x="476250" y="476250"/>
            <a:ext cx="11715750" cy="613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2C1810"/>
                </a:solidFill>
                <a:latin typeface="Noto Serif Devanagari"/>
                <a:ea typeface="Noto Serif Devanagari"/>
                <a:cs typeface="Noto Serif Devanagari"/>
                <a:sym typeface="Noto Serif Devanagari"/>
              </a:rPr>
              <a:t>सिद्धांत की आलोचना (Criticism)</a:t>
            </a:r>
            <a:endParaRPr/>
          </a:p>
        </p:txBody>
      </p:sp>
      <p:sp>
        <p:nvSpPr>
          <p:cNvPr id="220" name="Google Shape;220;p23"/>
          <p:cNvSpPr/>
          <p:nvPr/>
        </p:nvSpPr>
        <p:spPr>
          <a:xfrm>
            <a:off x="476250" y="1213395"/>
            <a:ext cx="11239500" cy="19050"/>
          </a:xfrm>
          <a:prstGeom prst="rect">
            <a:avLst/>
          </a:prstGeom>
          <a:solidFill>
            <a:srgbClr val="D4C5B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23"/>
          <p:cNvSpPr txBox="1"/>
          <p:nvPr/>
        </p:nvSpPr>
        <p:spPr>
          <a:xfrm>
            <a:off x="697389" y="3239392"/>
            <a:ext cx="3113670" cy="2970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2C1810"/>
                </a:solidFill>
                <a:latin typeface="Noto Serif Devanagari"/>
                <a:ea typeface="Noto Serif Devanagari"/>
                <a:cs typeface="Noto Serif Devanagari"/>
                <a:sym typeface="Noto Serif Devanagari"/>
              </a:rPr>
              <a:t>ऐतिहासिक प्रमाण नहीं</a:t>
            </a:r>
            <a:endParaRPr/>
          </a:p>
        </p:txBody>
      </p:sp>
      <p:sp>
        <p:nvSpPr>
          <p:cNvPr id="222" name="Google Shape;222;p23"/>
          <p:cNvSpPr txBox="1"/>
          <p:nvPr/>
        </p:nvSpPr>
        <p:spPr>
          <a:xfrm>
            <a:off x="771525" y="3726953"/>
            <a:ext cx="29654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इतिहास में ऐसा कोई उदाहरण नहीं मिलता जहाँ लोगों ने जंगल में इकट्ठा होकर राज्‍य बनाने का समझौता किया हो।</a:t>
            </a:r>
            <a:endParaRPr/>
          </a:p>
        </p:txBody>
      </p:sp>
      <p:sp>
        <p:nvSpPr>
          <p:cNvPr id="223" name="Google Shape;223;p23"/>
          <p:cNvSpPr txBox="1"/>
          <p:nvPr/>
        </p:nvSpPr>
        <p:spPr>
          <a:xfrm>
            <a:off x="4539090" y="3239392"/>
            <a:ext cx="3113670" cy="2970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2C1810"/>
                </a:solidFill>
                <a:latin typeface="Noto Serif Devanagari"/>
                <a:ea typeface="Noto Serif Devanagari"/>
                <a:cs typeface="Noto Serif Devanagari"/>
                <a:sym typeface="Noto Serif Devanagari"/>
              </a:rPr>
              <a:t>विकास का परिणाम</a:t>
            </a:r>
            <a:endParaRPr/>
          </a:p>
        </p:txBody>
      </p:sp>
      <p:sp>
        <p:nvSpPr>
          <p:cNvPr id="224" name="Google Shape;224;p23"/>
          <p:cNvSpPr txBox="1"/>
          <p:nvPr/>
        </p:nvSpPr>
        <p:spPr>
          <a:xfrm>
            <a:off x="4613225" y="3726953"/>
            <a:ext cx="29654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राज्य का निर्माण एक दिन में नहीं हुआ। यह क्रमिक विकास (Evolution) का परिणाम है, न कि किसी समझौते का।</a:t>
            </a:r>
            <a:endParaRPr/>
          </a:p>
        </p:txBody>
      </p:sp>
      <p:sp>
        <p:nvSpPr>
          <p:cNvPr id="225" name="Google Shape;225;p23"/>
          <p:cNvSpPr txBox="1"/>
          <p:nvPr/>
        </p:nvSpPr>
        <p:spPr>
          <a:xfrm>
            <a:off x="8380790" y="3239392"/>
            <a:ext cx="3113670" cy="2970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2C1810"/>
                </a:solidFill>
                <a:latin typeface="Noto Serif Devanagari"/>
                <a:ea typeface="Noto Serif Devanagari"/>
                <a:cs typeface="Noto Serif Devanagari"/>
                <a:sym typeface="Noto Serif Devanagari"/>
              </a:rPr>
              <a:t>तर्कहीन बंधन</a:t>
            </a:r>
            <a:endParaRPr/>
          </a:p>
        </p:txBody>
      </p:sp>
      <p:sp>
        <p:nvSpPr>
          <p:cNvPr id="226" name="Google Shape;226;p23"/>
          <p:cNvSpPr txBox="1"/>
          <p:nvPr/>
        </p:nvSpPr>
        <p:spPr>
          <a:xfrm>
            <a:off x="8454925" y="3726953"/>
            <a:ext cx="2965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पूर्वजों द्वारा किए गए समझौते को आज की पीढ़ी मानने के लिए बाध्य क्यों हो? यह अतार्किक है।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3DD"/>
        </a:solidFill>
      </p:bgPr>
    </p:bg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231" name="Google Shape;231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6250" y="1341239"/>
            <a:ext cx="8572500" cy="4175373"/>
          </a:xfrm>
          <a:prstGeom prst="rect">
            <a:avLst/>
          </a:prstGeom>
          <a:noFill/>
          <a:ln>
            <a:noFill/>
          </a:ln>
        </p:spPr>
      </p:pic>
      <p:sp>
        <p:nvSpPr>
          <p:cNvPr id="232" name="Google Shape;232;p24"/>
          <p:cNvSpPr txBox="1"/>
          <p:nvPr/>
        </p:nvSpPr>
        <p:spPr>
          <a:xfrm>
            <a:off x="892016" y="1941314"/>
            <a:ext cx="7740967" cy="6933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997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200" u="none" cap="none" strike="noStrike">
                <a:solidFill>
                  <a:srgbClr val="3E2723"/>
                </a:solidFill>
                <a:latin typeface="Noto Serif Devanagari"/>
                <a:ea typeface="Noto Serif Devanagari"/>
                <a:cs typeface="Noto Serif Devanagari"/>
                <a:sym typeface="Noto Serif Devanagari"/>
              </a:rPr>
              <a:t>निष्कर्ष (Conclusion)</a:t>
            </a:r>
            <a:endParaRPr/>
          </a:p>
        </p:txBody>
      </p:sp>
      <p:sp>
        <p:nvSpPr>
          <p:cNvPr id="233" name="Google Shape;233;p24"/>
          <p:cNvSpPr/>
          <p:nvPr/>
        </p:nvSpPr>
        <p:spPr>
          <a:xfrm>
            <a:off x="4286250" y="2920454"/>
            <a:ext cx="952500" cy="19050"/>
          </a:xfrm>
          <a:prstGeom prst="rect">
            <a:avLst/>
          </a:prstGeom>
          <a:solidFill>
            <a:srgbClr val="8D6E6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24"/>
          <p:cNvSpPr txBox="1"/>
          <p:nvPr/>
        </p:nvSpPr>
        <p:spPr>
          <a:xfrm>
            <a:off x="1076325" y="3225254"/>
            <a:ext cx="7372350" cy="146268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99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तमाम आलोचनाओं के बावजूद, सामाजिक समझौता सिद्धांत का राजनीति विज्ञान में महत्वपूर्ण योगदान है। इसने </a:t>
            </a:r>
            <a:r>
              <a:rPr b="1" i="0" lang="en-US" sz="180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'दैवीय उत्पत्ति'</a:t>
            </a:r>
            <a:r>
              <a:rPr b="0" i="0" lang="en-US" sz="180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 के सिद्धांत का अंत किया और स्थापित किया कि राज्य का आधार </a:t>
            </a:r>
            <a:r>
              <a:rPr b="1" i="0" lang="en-US" sz="180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'जनता की सहमति'</a:t>
            </a:r>
            <a:r>
              <a:rPr b="0" i="0" lang="en-US" sz="180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 (Consent) और </a:t>
            </a:r>
            <a:r>
              <a:rPr b="1" i="0" lang="en-US" sz="180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'जनहित'</a:t>
            </a:r>
            <a:r>
              <a:rPr b="0" i="0" lang="en-US" sz="180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 है। यह आधुनिक लोकतंत्र की आधारशिला है।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25"/>
          <p:cNvSpPr txBox="1"/>
          <p:nvPr/>
        </p:nvSpPr>
        <p:spPr>
          <a:xfrm>
            <a:off x="1606500" y="3159000"/>
            <a:ext cx="77760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THANKYOU</a:t>
            </a:r>
            <a:endParaRPr sz="9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3DD"/>
        </a:soli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 txBox="1"/>
          <p:nvPr/>
        </p:nvSpPr>
        <p:spPr>
          <a:xfrm>
            <a:off x="476250" y="476250"/>
            <a:ext cx="11715750" cy="613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2C1810"/>
                </a:solidFill>
                <a:latin typeface="Noto Serif Devanagari"/>
                <a:ea typeface="Noto Serif Devanagari"/>
                <a:cs typeface="Noto Serif Devanagari"/>
                <a:sym typeface="Noto Serif Devanagari"/>
              </a:rPr>
              <a:t>सिद्धांत का परिचय</a:t>
            </a:r>
            <a:endParaRPr/>
          </a:p>
        </p:txBody>
      </p:sp>
      <p:sp>
        <p:nvSpPr>
          <p:cNvPr id="94" name="Google Shape;94;p14"/>
          <p:cNvSpPr/>
          <p:nvPr/>
        </p:nvSpPr>
        <p:spPr>
          <a:xfrm>
            <a:off x="476250" y="1213395"/>
            <a:ext cx="11239500" cy="19050"/>
          </a:xfrm>
          <a:prstGeom prst="rect">
            <a:avLst/>
          </a:prstGeom>
          <a:solidFill>
            <a:srgbClr val="D4C5B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4"/>
          <p:cNvSpPr txBox="1"/>
          <p:nvPr/>
        </p:nvSpPr>
        <p:spPr>
          <a:xfrm>
            <a:off x="857250" y="1993999"/>
            <a:ext cx="5000625" cy="6703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मानवीय संस्था:</a:t>
            </a:r>
            <a:r>
              <a:rPr b="0" i="0" lang="en-US" sz="165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 यह सिद्धांत मानता है कि राज्य ईश्वर द्वारा निर्मित नहीं, बल्कि मनुष्यों द्वारा बनाया गया है।</a:t>
            </a:r>
            <a:endParaRPr/>
          </a:p>
        </p:txBody>
      </p:sp>
      <p:sp>
        <p:nvSpPr>
          <p:cNvPr id="96" name="Google Shape;96;p14"/>
          <p:cNvSpPr txBox="1"/>
          <p:nvPr/>
        </p:nvSpPr>
        <p:spPr>
          <a:xfrm>
            <a:off x="857250" y="2854821"/>
            <a:ext cx="5000625" cy="100548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आपसी समझौता:</a:t>
            </a:r>
            <a:r>
              <a:rPr b="0" i="0" lang="en-US" sz="165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 राज्य का निर्माण व्यक्तियों के बीच हुए एक 'सामाजिक समझौते' (Social Contract) का परिणाम है।</a:t>
            </a:r>
            <a:endParaRPr/>
          </a:p>
        </p:txBody>
      </p:sp>
      <p:sp>
        <p:nvSpPr>
          <p:cNvPr id="97" name="Google Shape;97;p14"/>
          <p:cNvSpPr txBox="1"/>
          <p:nvPr/>
        </p:nvSpPr>
        <p:spPr>
          <a:xfrm>
            <a:off x="857250" y="4050803"/>
            <a:ext cx="5000625" cy="6703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सहमति का आधार:</a:t>
            </a:r>
            <a:r>
              <a:rPr b="0" i="0" lang="en-US" sz="165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 शासक की शक्ति का आधार बल नहीं, बल्कि जनता की सहमति है।</a:t>
            </a:r>
            <a:endParaRPr/>
          </a:p>
        </p:txBody>
      </p:sp>
      <p:sp>
        <p:nvSpPr>
          <p:cNvPr id="98" name="Google Shape;98;p14"/>
          <p:cNvSpPr txBox="1"/>
          <p:nvPr/>
        </p:nvSpPr>
        <p:spPr>
          <a:xfrm>
            <a:off x="857250" y="4911625"/>
            <a:ext cx="5000625" cy="6703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प्राकृतिक अवस्था:</a:t>
            </a:r>
            <a:r>
              <a:rPr b="0" i="0" lang="en-US" sz="165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 राज्य के निर्माण से पहले मनुष्य 'प्राकृतिक अवस्था' (State of Nature) में रहता था।</a:t>
            </a:r>
            <a:endParaRPr/>
          </a:p>
        </p:txBody>
      </p:sp>
      <p:pic>
        <p:nvPicPr>
          <p:cNvPr descr="image.png" id="99" name="Google Shape;99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6250" y="1993999"/>
            <a:ext cx="104775" cy="2190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00" name="Google Shape;100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6250" y="2854821"/>
            <a:ext cx="104775" cy="2190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01" name="Google Shape;101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6250" y="4050803"/>
            <a:ext cx="104775" cy="2190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02" name="Google Shape;102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6250" y="4911625"/>
            <a:ext cx="104775" cy="219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3DD"/>
        </a:solidFill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5"/>
          <p:cNvSpPr txBox="1"/>
          <p:nvPr/>
        </p:nvSpPr>
        <p:spPr>
          <a:xfrm>
            <a:off x="476250" y="476250"/>
            <a:ext cx="11715750" cy="613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2C1810"/>
                </a:solidFill>
                <a:latin typeface="Noto Serif Devanagari"/>
                <a:ea typeface="Noto Serif Devanagari"/>
                <a:cs typeface="Noto Serif Devanagari"/>
                <a:sym typeface="Noto Serif Devanagari"/>
              </a:rPr>
              <a:t>प्रमुख विचारक (Key Thinkers)</a:t>
            </a:r>
            <a:endParaRPr/>
          </a:p>
        </p:txBody>
      </p:sp>
      <p:sp>
        <p:nvSpPr>
          <p:cNvPr id="108" name="Google Shape;108;p15"/>
          <p:cNvSpPr/>
          <p:nvPr/>
        </p:nvSpPr>
        <p:spPr>
          <a:xfrm>
            <a:off x="476250" y="1213395"/>
            <a:ext cx="11239500" cy="19050"/>
          </a:xfrm>
          <a:prstGeom prst="rect">
            <a:avLst/>
          </a:prstGeom>
          <a:solidFill>
            <a:srgbClr val="D4C5B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5"/>
          <p:cNvSpPr txBox="1"/>
          <p:nvPr/>
        </p:nvSpPr>
        <p:spPr>
          <a:xfrm>
            <a:off x="1652587" y="2376487"/>
            <a:ext cx="2600325" cy="5941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3E2723"/>
                </a:solidFill>
                <a:latin typeface="Noto Serif Devanagari"/>
                <a:ea typeface="Noto Serif Devanagari"/>
                <a:cs typeface="Noto Serif Devanagari"/>
                <a:sym typeface="Noto Serif Devanagari"/>
              </a:rPr>
              <a:t>थॉमस हॉब्स</a:t>
            </a:r>
            <a:b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-US" sz="1800" u="none" cap="none" strike="noStrike">
                <a:solidFill>
                  <a:srgbClr val="3E2723"/>
                </a:solidFill>
                <a:latin typeface="Noto Serif Devanagari"/>
                <a:ea typeface="Noto Serif Devanagari"/>
                <a:cs typeface="Noto Serif Devanagari"/>
                <a:sym typeface="Noto Serif Devanagari"/>
              </a:rPr>
              <a:t> (Thomas Hobbes)</a:t>
            </a:r>
            <a:endParaRPr/>
          </a:p>
        </p:txBody>
      </p:sp>
      <p:sp>
        <p:nvSpPr>
          <p:cNvPr id="110" name="Google Shape;110;p15"/>
          <p:cNvSpPr txBox="1"/>
          <p:nvPr/>
        </p:nvSpPr>
        <p:spPr>
          <a:xfrm>
            <a:off x="4795837" y="5043487"/>
            <a:ext cx="2600325" cy="5941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3E2723"/>
                </a:solidFill>
                <a:latin typeface="Noto Serif Devanagari"/>
                <a:ea typeface="Noto Serif Devanagari"/>
                <a:cs typeface="Noto Serif Devanagari"/>
                <a:sym typeface="Noto Serif Devanagari"/>
              </a:rPr>
              <a:t>जॉन लॉक</a:t>
            </a:r>
            <a:b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-US" sz="1800" u="none" cap="none" strike="noStrike">
                <a:solidFill>
                  <a:srgbClr val="3E2723"/>
                </a:solidFill>
                <a:latin typeface="Noto Serif Devanagari"/>
                <a:ea typeface="Noto Serif Devanagari"/>
                <a:cs typeface="Noto Serif Devanagari"/>
                <a:sym typeface="Noto Serif Devanagari"/>
              </a:rPr>
              <a:t> (John Locke)</a:t>
            </a:r>
            <a:endParaRPr/>
          </a:p>
        </p:txBody>
      </p:sp>
      <p:sp>
        <p:nvSpPr>
          <p:cNvPr id="111" name="Google Shape;111;p15"/>
          <p:cNvSpPr txBox="1"/>
          <p:nvPr/>
        </p:nvSpPr>
        <p:spPr>
          <a:xfrm>
            <a:off x="7939087" y="2614612"/>
            <a:ext cx="2600325" cy="89118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3E2723"/>
                </a:solidFill>
                <a:latin typeface="Noto Serif Devanagari"/>
                <a:ea typeface="Noto Serif Devanagari"/>
                <a:cs typeface="Noto Serif Devanagari"/>
                <a:sym typeface="Noto Serif Devanagari"/>
              </a:rPr>
              <a:t>जीन-जैक्स रूसो</a:t>
            </a:r>
            <a:b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-US" sz="1800" u="none" cap="none" strike="noStrike">
                <a:solidFill>
                  <a:srgbClr val="3E2723"/>
                </a:solidFill>
                <a:latin typeface="Noto Serif Devanagari"/>
                <a:ea typeface="Noto Serif Devanagari"/>
                <a:cs typeface="Noto Serif Devanagari"/>
                <a:sym typeface="Noto Serif Devanagari"/>
              </a:rPr>
              <a:t> (Jean-Jacques Rousseau)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3DD"/>
        </a:solidFill>
      </p:bgPr>
    </p:bg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6"/>
          <p:cNvSpPr txBox="1"/>
          <p:nvPr/>
        </p:nvSpPr>
        <p:spPr>
          <a:xfrm>
            <a:off x="571500" y="571500"/>
            <a:ext cx="5200650" cy="613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2C1810"/>
                </a:solidFill>
                <a:latin typeface="Noto Serif Devanagari"/>
                <a:ea typeface="Noto Serif Devanagari"/>
                <a:cs typeface="Noto Serif Devanagari"/>
                <a:sym typeface="Noto Serif Devanagari"/>
              </a:rPr>
              <a:t>थॉमस हॉब्स: प्राकृतिक अवस्था</a:t>
            </a:r>
            <a:endParaRPr/>
          </a:p>
        </p:txBody>
      </p:sp>
      <p:sp>
        <p:nvSpPr>
          <p:cNvPr id="117" name="Google Shape;117;p16"/>
          <p:cNvSpPr/>
          <p:nvPr/>
        </p:nvSpPr>
        <p:spPr>
          <a:xfrm>
            <a:off x="571500" y="1308645"/>
            <a:ext cx="4953000" cy="19050"/>
          </a:xfrm>
          <a:prstGeom prst="rect">
            <a:avLst/>
          </a:prstGeom>
          <a:solidFill>
            <a:srgbClr val="D4C5B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16"/>
          <p:cNvSpPr txBox="1"/>
          <p:nvPr/>
        </p:nvSpPr>
        <p:spPr>
          <a:xfrm>
            <a:off x="571500" y="2135385"/>
            <a:ext cx="49530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हॉब्स के अनुसार, राज्य से पूर्व मनुष्य की स्थिति अत्यंत भयावह थी:</a:t>
            </a:r>
            <a:endParaRPr/>
          </a:p>
        </p:txBody>
      </p:sp>
      <p:sp>
        <p:nvSpPr>
          <p:cNvPr id="119" name="Google Shape;119;p16"/>
          <p:cNvSpPr txBox="1"/>
          <p:nvPr/>
        </p:nvSpPr>
        <p:spPr>
          <a:xfrm>
            <a:off x="571500" y="3326010"/>
            <a:ext cx="49530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28575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0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निरंतर युद्ध:</a:t>
            </a:r>
            <a:r>
              <a:rPr b="0" i="0" lang="en-US" sz="150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 यह "सबका सबके विरुद्ध युद्ध" (War of all against all) की अवस्था थी।</a:t>
            </a:r>
            <a:endParaRPr/>
          </a:p>
        </p:txBody>
      </p:sp>
      <p:sp>
        <p:nvSpPr>
          <p:cNvPr id="120" name="Google Shape;120;p16"/>
          <p:cNvSpPr txBox="1"/>
          <p:nvPr/>
        </p:nvSpPr>
        <p:spPr>
          <a:xfrm>
            <a:off x="571500" y="4078485"/>
            <a:ext cx="49530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28575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0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जीवन की स्थिति:</a:t>
            </a:r>
            <a:r>
              <a:rPr b="0" i="0" lang="en-US" sz="150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 मनुष्य का जीवन "एकाकी, दीन, अपवित्र, पाशविक और क्षणभंगुर" (Nasty, brutish, and short) था।</a:t>
            </a:r>
            <a:endParaRPr/>
          </a:p>
        </p:txBody>
      </p:sp>
      <p:sp>
        <p:nvSpPr>
          <p:cNvPr id="121" name="Google Shape;121;p16"/>
          <p:cNvSpPr txBox="1"/>
          <p:nvPr/>
        </p:nvSpPr>
        <p:spPr>
          <a:xfrm>
            <a:off x="571500" y="5135760"/>
            <a:ext cx="49530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28575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0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न्याय का अभाव:</a:t>
            </a:r>
            <a:r>
              <a:rPr b="0" i="0" lang="en-US" sz="150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 शक्ति ही सत्य थी (Might is Right)।</a:t>
            </a:r>
            <a:endParaRPr/>
          </a:p>
        </p:txBody>
      </p:sp>
      <p:pic>
        <p:nvPicPr>
          <p:cNvPr descr="image.png" id="122" name="Google Shape;122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1500" y="3383160"/>
            <a:ext cx="190500" cy="190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23" name="Google Shape;123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1500" y="4135635"/>
            <a:ext cx="190500" cy="190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24" name="Google Shape;124;p1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71500" y="5192910"/>
            <a:ext cx="190500" cy="190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3DD"/>
        </a:solidFill>
      </p:bgPr>
    </p:bg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7"/>
          <p:cNvSpPr txBox="1"/>
          <p:nvPr/>
        </p:nvSpPr>
        <p:spPr>
          <a:xfrm>
            <a:off x="476250" y="476250"/>
            <a:ext cx="11715750" cy="613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2C1810"/>
                </a:solidFill>
                <a:latin typeface="Noto Serif Devanagari"/>
                <a:ea typeface="Noto Serif Devanagari"/>
                <a:cs typeface="Noto Serif Devanagari"/>
                <a:sym typeface="Noto Serif Devanagari"/>
              </a:rPr>
              <a:t>हॉब्स का सामाजिक समझौता</a:t>
            </a:r>
            <a:endParaRPr/>
          </a:p>
        </p:txBody>
      </p:sp>
      <p:sp>
        <p:nvSpPr>
          <p:cNvPr id="130" name="Google Shape;130;p17"/>
          <p:cNvSpPr/>
          <p:nvPr/>
        </p:nvSpPr>
        <p:spPr>
          <a:xfrm>
            <a:off x="476250" y="1213395"/>
            <a:ext cx="11239500" cy="19050"/>
          </a:xfrm>
          <a:prstGeom prst="rect">
            <a:avLst/>
          </a:prstGeom>
          <a:solidFill>
            <a:srgbClr val="D4C5B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17"/>
          <p:cNvSpPr txBox="1"/>
          <p:nvPr/>
        </p:nvSpPr>
        <p:spPr>
          <a:xfrm>
            <a:off x="857250" y="2496740"/>
            <a:ext cx="10858500" cy="6703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अधिकारों का समर्पण:</a:t>
            </a:r>
            <a:r>
              <a:rPr b="0" i="0" lang="en-US" sz="165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 आत्म-रक्षा के लिए, लोगों ने अपने </a:t>
            </a:r>
            <a:r>
              <a:rPr b="0" i="1" lang="en-US" sz="165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सारे अधिकार</a:t>
            </a:r>
            <a:r>
              <a:rPr b="0" i="0" lang="en-US" sz="165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 और शक्तियाँ एक सर्वोच्च सत्ता (लेवियाथन) को सौंप दिए।</a:t>
            </a:r>
            <a:endParaRPr/>
          </a:p>
        </p:txBody>
      </p:sp>
      <p:sp>
        <p:nvSpPr>
          <p:cNvPr id="132" name="Google Shape;132;p17"/>
          <p:cNvSpPr txBox="1"/>
          <p:nvPr/>
        </p:nvSpPr>
        <p:spPr>
          <a:xfrm>
            <a:off x="857250" y="3357562"/>
            <a:ext cx="10858500" cy="335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निरंकुश राजतंत्र:</a:t>
            </a:r>
            <a:r>
              <a:rPr b="0" i="0" lang="en-US" sz="165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 इस समझौते से एक निरंकुश शासक (Absolute Sovereign) का जन्म हुआ।</a:t>
            </a:r>
            <a:endParaRPr/>
          </a:p>
        </p:txBody>
      </p:sp>
      <p:sp>
        <p:nvSpPr>
          <p:cNvPr id="133" name="Google Shape;133;p17"/>
          <p:cNvSpPr txBox="1"/>
          <p:nvPr/>
        </p:nvSpPr>
        <p:spPr>
          <a:xfrm>
            <a:off x="857250" y="3883223"/>
            <a:ext cx="10858500" cy="335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एकतरफा समझौता:</a:t>
            </a:r>
            <a:r>
              <a:rPr b="0" i="0" lang="en-US" sz="165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 यह समझौता जनता के बीच हुआ, शासक इसमें भागीदार नहीं था, इसलिए वह समझौते से ऊपर है।</a:t>
            </a:r>
            <a:endParaRPr/>
          </a:p>
        </p:txBody>
      </p:sp>
      <p:sp>
        <p:nvSpPr>
          <p:cNvPr id="134" name="Google Shape;134;p17"/>
          <p:cNvSpPr txBox="1"/>
          <p:nvPr/>
        </p:nvSpPr>
        <p:spPr>
          <a:xfrm>
            <a:off x="857250" y="4408884"/>
            <a:ext cx="10858500" cy="6703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विद्रोह का अधिकार नहीं:</a:t>
            </a:r>
            <a:r>
              <a:rPr b="0" i="0" lang="en-US" sz="165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 जनता को शासक के विरुद्ध विद्रोह करने का कोई अधिकार नहीं है, चाहे वह कितना भी अत्याचारी क्यों न हो।</a:t>
            </a:r>
            <a:endParaRPr/>
          </a:p>
        </p:txBody>
      </p:sp>
      <p:pic>
        <p:nvPicPr>
          <p:cNvPr descr="image.png" id="135" name="Google Shape;135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6250" y="2496740"/>
            <a:ext cx="104775" cy="2190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36" name="Google Shape;136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6250" y="3357562"/>
            <a:ext cx="104775" cy="2190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37" name="Google Shape;137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6250" y="3883223"/>
            <a:ext cx="104775" cy="2190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38" name="Google Shape;138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6250" y="4408884"/>
            <a:ext cx="104775" cy="219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3DD"/>
        </a:solidFill>
      </p:bgPr>
    </p:bg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8"/>
          <p:cNvSpPr txBox="1"/>
          <p:nvPr/>
        </p:nvSpPr>
        <p:spPr>
          <a:xfrm>
            <a:off x="476250" y="476250"/>
            <a:ext cx="11715750" cy="613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2C1810"/>
                </a:solidFill>
                <a:latin typeface="Noto Serif Devanagari"/>
                <a:ea typeface="Noto Serif Devanagari"/>
                <a:cs typeface="Noto Serif Devanagari"/>
                <a:sym typeface="Noto Serif Devanagari"/>
              </a:rPr>
              <a:t>जॉन लॉक: प्राकृतिक अवस्था</a:t>
            </a:r>
            <a:endParaRPr/>
          </a:p>
        </p:txBody>
      </p:sp>
      <p:sp>
        <p:nvSpPr>
          <p:cNvPr id="144" name="Google Shape;144;p18"/>
          <p:cNvSpPr/>
          <p:nvPr/>
        </p:nvSpPr>
        <p:spPr>
          <a:xfrm>
            <a:off x="476250" y="1213395"/>
            <a:ext cx="11239500" cy="19050"/>
          </a:xfrm>
          <a:prstGeom prst="rect">
            <a:avLst/>
          </a:prstGeom>
          <a:solidFill>
            <a:srgbClr val="D4C5B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18"/>
          <p:cNvSpPr txBox="1"/>
          <p:nvPr/>
        </p:nvSpPr>
        <p:spPr>
          <a:xfrm>
            <a:off x="6334125" y="1860649"/>
            <a:ext cx="5381625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लॉक का दृष्टिकोण हॉब्स से भिन्न था:</a:t>
            </a:r>
            <a:endParaRPr/>
          </a:p>
        </p:txBody>
      </p:sp>
      <p:sp>
        <p:nvSpPr>
          <p:cNvPr id="146" name="Google Shape;146;p18"/>
          <p:cNvSpPr txBox="1"/>
          <p:nvPr/>
        </p:nvSpPr>
        <p:spPr>
          <a:xfrm>
            <a:off x="6715125" y="2355949"/>
            <a:ext cx="5000625" cy="6703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शांति और सद्भावना:</a:t>
            </a:r>
            <a:r>
              <a:rPr b="0" i="0" lang="en-US" sz="165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 प्राकृतिक अवस्था शांति, सद्भावना और पारस्परिक सहायता की थी।</a:t>
            </a:r>
            <a:endParaRPr/>
          </a:p>
        </p:txBody>
      </p:sp>
      <p:sp>
        <p:nvSpPr>
          <p:cNvPr id="147" name="Google Shape;147;p18"/>
          <p:cNvSpPr txBox="1"/>
          <p:nvPr/>
        </p:nvSpPr>
        <p:spPr>
          <a:xfrm>
            <a:off x="6715125" y="3216771"/>
            <a:ext cx="5000625" cy="167580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6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प्राकृतिक अधिकार:</a:t>
            </a:r>
            <a:r>
              <a:rPr b="0" i="0" lang="en-US" sz="165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 मनुष्यों के पास जन्म से ही तीन अधिकार थे: </a:t>
            </a:r>
            <a:b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165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   1. जीवन (Life) </a:t>
            </a:r>
            <a:b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165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   2. स्वतंत्रता (Liberty) </a:t>
            </a:r>
            <a:b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165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   3. संपत्ति (Property)</a:t>
            </a:r>
            <a:endParaRPr/>
          </a:p>
        </p:txBody>
      </p:sp>
      <p:sp>
        <p:nvSpPr>
          <p:cNvPr id="148" name="Google Shape;148;p18"/>
          <p:cNvSpPr txBox="1"/>
          <p:nvPr/>
        </p:nvSpPr>
        <p:spPr>
          <a:xfrm>
            <a:off x="6715125" y="5083075"/>
            <a:ext cx="5000625" cy="6703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समस्या:</a:t>
            </a:r>
            <a:r>
              <a:rPr b="0" i="0" lang="en-US" sz="165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 कानूनों को व्याख्या करने और लागू करने वाली कोई निष्पक्ष संस्था नहीं थी।</a:t>
            </a:r>
            <a:endParaRPr/>
          </a:p>
        </p:txBody>
      </p:sp>
      <p:pic>
        <p:nvPicPr>
          <p:cNvPr descr="image.png" id="149" name="Google Shape;149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34125" y="2355949"/>
            <a:ext cx="104775" cy="2190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50" name="Google Shape;150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34125" y="3216771"/>
            <a:ext cx="104775" cy="2190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51" name="Google Shape;151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34125" y="5083075"/>
            <a:ext cx="104775" cy="219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3DD"/>
        </a:solidFill>
      </p:bgPr>
    </p:bg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56" name="Google Shape;156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6250" y="2182117"/>
            <a:ext cx="3555950" cy="324981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57" name="Google Shape;157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317950" y="2182117"/>
            <a:ext cx="3555950" cy="324981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58" name="Google Shape;158;p1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159650" y="2182117"/>
            <a:ext cx="3555950" cy="3249810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19"/>
          <p:cNvSpPr txBox="1"/>
          <p:nvPr/>
        </p:nvSpPr>
        <p:spPr>
          <a:xfrm>
            <a:off x="476250" y="476250"/>
            <a:ext cx="11715750" cy="613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2C1810"/>
                </a:solidFill>
                <a:latin typeface="Noto Serif Devanagari"/>
                <a:ea typeface="Noto Serif Devanagari"/>
                <a:cs typeface="Noto Serif Devanagari"/>
                <a:sym typeface="Noto Serif Devanagari"/>
              </a:rPr>
              <a:t>लॉक: सीमित सरकार (Limited Govt)</a:t>
            </a:r>
            <a:endParaRPr/>
          </a:p>
        </p:txBody>
      </p:sp>
      <p:sp>
        <p:nvSpPr>
          <p:cNvPr id="160" name="Google Shape;160;p19"/>
          <p:cNvSpPr/>
          <p:nvPr/>
        </p:nvSpPr>
        <p:spPr>
          <a:xfrm>
            <a:off x="476250" y="1213395"/>
            <a:ext cx="11239500" cy="19050"/>
          </a:xfrm>
          <a:prstGeom prst="rect">
            <a:avLst/>
          </a:prstGeom>
          <a:solidFill>
            <a:srgbClr val="D4C5B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19"/>
          <p:cNvSpPr txBox="1"/>
          <p:nvPr/>
        </p:nvSpPr>
        <p:spPr>
          <a:xfrm>
            <a:off x="697389" y="3239392"/>
            <a:ext cx="3113670" cy="2970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2C1810"/>
                </a:solidFill>
                <a:latin typeface="Noto Serif Devanagari"/>
                <a:ea typeface="Noto Serif Devanagari"/>
                <a:cs typeface="Noto Serif Devanagari"/>
                <a:sym typeface="Noto Serif Devanagari"/>
              </a:rPr>
              <a:t>उद्देश्य</a:t>
            </a:r>
            <a:endParaRPr/>
          </a:p>
        </p:txBody>
      </p:sp>
      <p:sp>
        <p:nvSpPr>
          <p:cNvPr id="162" name="Google Shape;162;p19"/>
          <p:cNvSpPr txBox="1"/>
          <p:nvPr/>
        </p:nvSpPr>
        <p:spPr>
          <a:xfrm>
            <a:off x="771525" y="3726953"/>
            <a:ext cx="29654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समझौता केवल "प्राकृतिक अधिकारों" (जीवन, स्वतंत्रता, संपत्ति) की बेहतर सुरक्षा के लिए किया गया।</a:t>
            </a:r>
            <a:endParaRPr/>
          </a:p>
        </p:txBody>
      </p:sp>
      <p:sp>
        <p:nvSpPr>
          <p:cNvPr id="163" name="Google Shape;163;p19"/>
          <p:cNvSpPr txBox="1"/>
          <p:nvPr/>
        </p:nvSpPr>
        <p:spPr>
          <a:xfrm>
            <a:off x="4539090" y="3239392"/>
            <a:ext cx="3113670" cy="2970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2C1810"/>
                </a:solidFill>
                <a:latin typeface="Noto Serif Devanagari"/>
                <a:ea typeface="Noto Serif Devanagari"/>
                <a:cs typeface="Noto Serif Devanagari"/>
                <a:sym typeface="Noto Serif Devanagari"/>
              </a:rPr>
              <a:t>सीमित शक्तियाँ</a:t>
            </a:r>
            <a:endParaRPr/>
          </a:p>
        </p:txBody>
      </p:sp>
      <p:sp>
        <p:nvSpPr>
          <p:cNvPr id="164" name="Google Shape;164;p19"/>
          <p:cNvSpPr txBox="1"/>
          <p:nvPr/>
        </p:nvSpPr>
        <p:spPr>
          <a:xfrm>
            <a:off x="4613225" y="3726953"/>
            <a:ext cx="29654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सरकार को असीमित अधिकार नहीं मिले। वह कानूनों के अधीन है (Rule of Law)। यह संवैधानिक सरकार की नींव है।</a:t>
            </a:r>
            <a:endParaRPr/>
          </a:p>
        </p:txBody>
      </p:sp>
      <p:sp>
        <p:nvSpPr>
          <p:cNvPr id="165" name="Google Shape;165;p19"/>
          <p:cNvSpPr txBox="1"/>
          <p:nvPr/>
        </p:nvSpPr>
        <p:spPr>
          <a:xfrm>
            <a:off x="8380790" y="3239392"/>
            <a:ext cx="3113670" cy="2970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2C1810"/>
                </a:solidFill>
                <a:latin typeface="Noto Serif Devanagari"/>
                <a:ea typeface="Noto Serif Devanagari"/>
                <a:cs typeface="Noto Serif Devanagari"/>
                <a:sym typeface="Noto Serif Devanagari"/>
              </a:rPr>
              <a:t>विद्रोह का अधिकार</a:t>
            </a:r>
            <a:endParaRPr/>
          </a:p>
        </p:txBody>
      </p:sp>
      <p:sp>
        <p:nvSpPr>
          <p:cNvPr id="166" name="Google Shape;166;p19"/>
          <p:cNvSpPr txBox="1"/>
          <p:nvPr/>
        </p:nvSpPr>
        <p:spPr>
          <a:xfrm>
            <a:off x="8454925" y="3726953"/>
            <a:ext cx="2965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यदि सरकार अधिकारों की रक्षा करने में विफल रहती है, तो जनता को उसे हटाने का अधिकार है।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3DD"/>
        </a:solidFill>
      </p:bgPr>
    </p:bg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71" name="Google Shape;171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6250" y="2757785"/>
            <a:ext cx="5429250" cy="20986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72" name="Google Shape;172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6500" y="2605385"/>
            <a:ext cx="5429250" cy="2403425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20"/>
          <p:cNvSpPr txBox="1"/>
          <p:nvPr/>
        </p:nvSpPr>
        <p:spPr>
          <a:xfrm>
            <a:off x="476250" y="476250"/>
            <a:ext cx="11715750" cy="613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2C1810"/>
                </a:solidFill>
                <a:latin typeface="Noto Serif Devanagari"/>
                <a:ea typeface="Noto Serif Devanagari"/>
                <a:cs typeface="Noto Serif Devanagari"/>
                <a:sym typeface="Noto Serif Devanagari"/>
              </a:rPr>
              <a:t>रूसो: प्राकृतिक अवस्था</a:t>
            </a:r>
            <a:endParaRPr/>
          </a:p>
        </p:txBody>
      </p:sp>
      <p:sp>
        <p:nvSpPr>
          <p:cNvPr id="174" name="Google Shape;174;p20"/>
          <p:cNvSpPr/>
          <p:nvPr/>
        </p:nvSpPr>
        <p:spPr>
          <a:xfrm>
            <a:off x="476250" y="1213395"/>
            <a:ext cx="11239500" cy="19050"/>
          </a:xfrm>
          <a:prstGeom prst="rect">
            <a:avLst/>
          </a:prstGeom>
          <a:solidFill>
            <a:srgbClr val="D4C5B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20"/>
          <p:cNvSpPr txBox="1"/>
          <p:nvPr/>
        </p:nvSpPr>
        <p:spPr>
          <a:xfrm>
            <a:off x="762000" y="3043535"/>
            <a:ext cx="5100637" cy="2317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998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4" u="none" cap="none" strike="noStrike">
                <a:solidFill>
                  <a:srgbClr val="2C1810"/>
                </a:solidFill>
                <a:latin typeface="Noto Serif Devanagari"/>
                <a:ea typeface="Noto Serif Devanagari"/>
                <a:cs typeface="Noto Serif Devanagari"/>
                <a:sym typeface="Noto Serif Devanagari"/>
              </a:rPr>
              <a:t>नोबल सैवेज (Noble Savage)</a:t>
            </a:r>
            <a:endParaRPr/>
          </a:p>
        </p:txBody>
      </p:sp>
      <p:sp>
        <p:nvSpPr>
          <p:cNvPr id="176" name="Google Shape;176;p20"/>
          <p:cNvSpPr txBox="1"/>
          <p:nvPr/>
        </p:nvSpPr>
        <p:spPr>
          <a:xfrm>
            <a:off x="762000" y="3465760"/>
            <a:ext cx="485775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रूसो के अनुसार, प्रारंभिक मनुष्य "आदर्श बर्बर" था। वह एकाकी था लेकिन सुखी, स्वतंत्र और संतुष्ट था। उसे न पाप का ज्ञान था, न पुण्य का।</a:t>
            </a:r>
            <a:endParaRPr/>
          </a:p>
        </p:txBody>
      </p:sp>
      <p:sp>
        <p:nvSpPr>
          <p:cNvPr id="177" name="Google Shape;177;p20"/>
          <p:cNvSpPr txBox="1"/>
          <p:nvPr/>
        </p:nvSpPr>
        <p:spPr>
          <a:xfrm>
            <a:off x="6572250" y="2891135"/>
            <a:ext cx="5100637" cy="2317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998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4" u="none" cap="none" strike="noStrike">
                <a:solidFill>
                  <a:srgbClr val="2C1810"/>
                </a:solidFill>
                <a:latin typeface="Noto Serif Devanagari"/>
                <a:ea typeface="Noto Serif Devanagari"/>
                <a:cs typeface="Noto Serif Devanagari"/>
                <a:sym typeface="Noto Serif Devanagari"/>
              </a:rPr>
              <a:t>सभ्यता का उदय</a:t>
            </a:r>
            <a:endParaRPr/>
          </a:p>
        </p:txBody>
      </p:sp>
      <p:sp>
        <p:nvSpPr>
          <p:cNvPr id="178" name="Google Shape;178;p20"/>
          <p:cNvSpPr txBox="1"/>
          <p:nvPr/>
        </p:nvSpPr>
        <p:spPr>
          <a:xfrm>
            <a:off x="6572250" y="3313360"/>
            <a:ext cx="485775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4A3B32"/>
                </a:solidFill>
                <a:latin typeface="Poppins"/>
                <a:ea typeface="Poppins"/>
                <a:cs typeface="Poppins"/>
                <a:sym typeface="Poppins"/>
              </a:rPr>
              <a:t>समस्या तब शुरू हुई जब "निजी संपत्ति" (Private Property) का विचार आया। "यह जमीन मेरी है" - इस वाक्य ने समाज में असमानता, ईर्ष्या और अपराध को जन्म दिया।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3DD"/>
        </a:solidFill>
      </p:bgPr>
    </p:bg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1"/>
          <p:cNvSpPr txBox="1"/>
          <p:nvPr/>
        </p:nvSpPr>
        <p:spPr>
          <a:xfrm>
            <a:off x="476250" y="476250"/>
            <a:ext cx="11715750" cy="613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2C1810"/>
                </a:solidFill>
                <a:latin typeface="Noto Serif Devanagari"/>
                <a:ea typeface="Noto Serif Devanagari"/>
                <a:cs typeface="Noto Serif Devanagari"/>
                <a:sym typeface="Noto Serif Devanagari"/>
              </a:rPr>
              <a:t>रूसो: सामान्य इच्छा (General Will)</a:t>
            </a:r>
            <a:endParaRPr/>
          </a:p>
        </p:txBody>
      </p:sp>
      <p:sp>
        <p:nvSpPr>
          <p:cNvPr id="184" name="Google Shape;184;p21"/>
          <p:cNvSpPr/>
          <p:nvPr/>
        </p:nvSpPr>
        <p:spPr>
          <a:xfrm>
            <a:off x="476250" y="1213395"/>
            <a:ext cx="11239500" cy="19050"/>
          </a:xfrm>
          <a:prstGeom prst="rect">
            <a:avLst/>
          </a:prstGeom>
          <a:solidFill>
            <a:srgbClr val="D4C5B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21"/>
          <p:cNvSpPr txBox="1"/>
          <p:nvPr/>
        </p:nvSpPr>
        <p:spPr>
          <a:xfrm>
            <a:off x="476250" y="2817465"/>
            <a:ext cx="11239500" cy="560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6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150" u="none" cap="none" strike="noStrike">
                <a:solidFill>
                  <a:srgbClr val="3E2723"/>
                </a:solidFill>
                <a:latin typeface="Noto Serif Devanagari"/>
                <a:ea typeface="Noto Serif Devanagari"/>
                <a:cs typeface="Noto Serif Devanagari"/>
                <a:sym typeface="Noto Serif Devanagari"/>
              </a:rPr>
              <a:t>"मनुष्य स्वतंत्र पैदा होता है, लेकिन हर जगह वह जंजीरों में जकड़ा है।"</a:t>
            </a:r>
            <a:endParaRPr/>
          </a:p>
        </p:txBody>
      </p:sp>
      <p:sp>
        <p:nvSpPr>
          <p:cNvPr id="186" name="Google Shape;186;p21"/>
          <p:cNvSpPr txBox="1"/>
          <p:nvPr/>
        </p:nvSpPr>
        <p:spPr>
          <a:xfrm>
            <a:off x="476250" y="3758505"/>
            <a:ext cx="11239500" cy="3333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6D4C41"/>
                </a:solidFill>
                <a:latin typeface="Poppins"/>
                <a:ea typeface="Poppins"/>
                <a:cs typeface="Poppins"/>
                <a:sym typeface="Poppins"/>
              </a:rPr>
              <a:t>— जीन-जैक्स रूसो (The Social Contract, 1762)</a:t>
            </a:r>
            <a:endParaRPr/>
          </a:p>
        </p:txBody>
      </p:sp>
      <p:sp>
        <p:nvSpPr>
          <p:cNvPr id="187" name="Google Shape;187;p21"/>
          <p:cNvSpPr txBox="1"/>
          <p:nvPr/>
        </p:nvSpPr>
        <p:spPr>
          <a:xfrm>
            <a:off x="476250" y="4377630"/>
            <a:ext cx="112395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5D4037"/>
                </a:solidFill>
                <a:latin typeface="Poppins"/>
                <a:ea typeface="Poppins"/>
                <a:cs typeface="Poppins"/>
                <a:sym typeface="Poppins"/>
              </a:rPr>
              <a:t>समाधान: प्रत्येक व्यक्ति अपने अधिकार किसी राजा को नहीं, बल्कि पूरे समुदाय को सौंपता है। इसे </a:t>
            </a:r>
            <a:r>
              <a:rPr b="1" i="0" lang="en-US" sz="1500" u="none" cap="none" strike="noStrike">
                <a:solidFill>
                  <a:srgbClr val="5D4037"/>
                </a:solidFill>
                <a:latin typeface="Poppins"/>
                <a:ea typeface="Poppins"/>
                <a:cs typeface="Poppins"/>
                <a:sym typeface="Poppins"/>
              </a:rPr>
              <a:t>"सामान्य इच्छा"</a:t>
            </a:r>
            <a:r>
              <a:rPr b="0" i="0" lang="en-US" sz="1500" u="none" cap="none" strike="noStrike">
                <a:solidFill>
                  <a:srgbClr val="5D4037"/>
                </a:solidFill>
                <a:latin typeface="Poppins"/>
                <a:ea typeface="Poppins"/>
                <a:cs typeface="Poppins"/>
                <a:sym typeface="Poppins"/>
              </a:rPr>
              <a:t> (General Will) कहते हैं। यह प्रत्यक्ष लोकतंत्र (Direct Democracy) का आधार है।</a:t>
            </a:r>
            <a:endParaRPr/>
          </a:p>
        </p:txBody>
      </p:sp>
      <p:sp>
        <p:nvSpPr>
          <p:cNvPr id="188" name="Google Shape;188;p21"/>
          <p:cNvSpPr txBox="1"/>
          <p:nvPr/>
        </p:nvSpPr>
        <p:spPr>
          <a:xfrm>
            <a:off x="285750" y="2436465"/>
            <a:ext cx="390525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D7CCC8"/>
                </a:solidFill>
                <a:latin typeface="Noto Serif Devanagari"/>
                <a:ea typeface="Noto Serif Devanagari"/>
                <a:cs typeface="Noto Serif Devanagari"/>
                <a:sym typeface="Noto Serif Devanagari"/>
              </a:rPr>
              <a:t>“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